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PT Sans Narrow"/>
      <p:regular r:id="rId34"/>
      <p:bold r:id="rId35"/>
    </p:embeddedFont>
    <p:embeddedFont>
      <p:font typeface="Open Sans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PTSansNarrow-bold.fntdata"/><Relationship Id="rId12" Type="http://schemas.openxmlformats.org/officeDocument/2006/relationships/slide" Target="slides/slide7.xml"/><Relationship Id="rId34" Type="http://schemas.openxmlformats.org/officeDocument/2006/relationships/font" Target="fonts/PTSansNarrow-regular.fntdata"/><Relationship Id="rId15" Type="http://schemas.openxmlformats.org/officeDocument/2006/relationships/slide" Target="slides/slide10.xml"/><Relationship Id="rId37" Type="http://schemas.openxmlformats.org/officeDocument/2006/relationships/font" Target="fonts/OpenSans-bold.fntdata"/><Relationship Id="rId14" Type="http://schemas.openxmlformats.org/officeDocument/2006/relationships/slide" Target="slides/slide9.xml"/><Relationship Id="rId36" Type="http://schemas.openxmlformats.org/officeDocument/2006/relationships/font" Target="fonts/OpenSans-regular.fntdata"/><Relationship Id="rId17" Type="http://schemas.openxmlformats.org/officeDocument/2006/relationships/slide" Target="slides/slide12.xml"/><Relationship Id="rId39" Type="http://schemas.openxmlformats.org/officeDocument/2006/relationships/font" Target="fonts/OpenSans-boldItalic.fntdata"/><Relationship Id="rId16" Type="http://schemas.openxmlformats.org/officeDocument/2006/relationships/slide" Target="slides/slide11.xml"/><Relationship Id="rId38" Type="http://schemas.openxmlformats.org/officeDocument/2006/relationships/font" Target="fonts/OpenSans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84018396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84018396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aee3a773c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4aee3a773c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What is it and why/how did we choose it?</a:t>
            </a:r>
            <a:endParaRPr sz="18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What is harmonious ties: connection through music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Why did we choose this theme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How did we choose this theme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4c2ba53759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4c2ba53759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Participants: Why were they chosen? Why are they appropriate? How were they recruited/compensated?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were the interviews conducted?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was your “extreme user”? In what axis are they extreme?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you ask?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 roles for each interview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Apparatus – any equipment/software used (transcribing, etc.)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4c2ba53759_1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4c2ba53759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Participants: Why were they chosen? Why are they appropriate? How were they recruited/compensated?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were the interviews conducted?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was your “extreme user”? In what axis are they extreme?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you ask?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 roles for each interview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Apparatus – any equipment/software used (transcribing, etc.)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c2ba53759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4c2ba53759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Participants: Why were they chosen? Why are they appropriate? How were they recruited/compensated?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were the interviews conducted?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was your “extreme user”? In what axis are they extreme?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you ask?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 roles for each interview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Apparatus – any equipment/software used (transcribing, etc.)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4c2122e2c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4c2122e2c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4c2ba5375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4c2ba5375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c2ba53759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4c2ba53759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Musical Evolution: Explored his transition from early video game music to diverse genres like rap, J-pop, and Spanish music.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Music's Role: Investigated how music influences his daily routines, moods, and social interactions.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High Engagement: Bryant stands out because he dedicates a significant portion of his day, approximately 3 hours, to listening to music.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Music as Routine: More than a hobby, music is deeply intertwined in almost all aspects of his daily activities, making him a highly engaged user.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Variety &amp; Depth: His musical palette is rich and varied, crossing several genres and cultures.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884018396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884018396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4c2ba5375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4c2ba5375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c2ba53759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4c2ba53759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4c2ba53759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4c2ba53759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Insight:</a:t>
            </a:r>
            <a:r>
              <a:rPr lang="en"/>
              <a:t> </a:t>
            </a:r>
            <a:r>
              <a:rPr lang="en"/>
              <a:t>Immersion in a new culture can heighten one's appreciation for unfamiliar music, enriching their self-awareness and cultural understanding.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Need:</a:t>
            </a:r>
            <a:r>
              <a:rPr lang="en"/>
              <a:t> Such experiences not only facilitate personal growth but also elevate overall cultural immersion.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4c2ba53759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4c2ba53759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4c2122e2ca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4c2122e2ca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88401839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88401839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4c2ba53759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4c2ba5375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4c2ba53759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4c2ba53759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4c2ba5375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4c2ba5375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8859406d8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8859406d8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4c2122e2ca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4c2122e2ca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884018396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884018396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4c4c0847d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4c4c0847d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4c4c0847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4c4c0847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Sound System (left): Shanks specifically points out his sound system to us, and notes that some of it is very high-end/expensive/top of the line. He says some of it was gifted to him. Uses it to play/listen to music while he’s in/around the first floor living areas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Recording Equipment (Right): In parts of his efforts to record waves on a certain beach in Denmark—however, he says he still can’t quite get the recording right. Still trying to search for the “right” microphone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4c2ba53759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4c2ba53759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4aee3a773c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4aee3a773c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4c2ba53759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4c2ba53759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4c4c0847db_4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4c4c0847db_4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jpg"/><Relationship Id="rId4" Type="http://schemas.openxmlformats.org/officeDocument/2006/relationships/image" Target="../media/image2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9.png"/><Relationship Id="rId7" Type="http://schemas.openxmlformats.org/officeDocument/2006/relationships/image" Target="../media/image8.png"/><Relationship Id="rId8" Type="http://schemas.openxmlformats.org/officeDocument/2006/relationships/image" Target="../media/image1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589800" y="1689150"/>
            <a:ext cx="79644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 of Music &amp; Memories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711551"/>
            <a:ext cx="4870500" cy="9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Casey Nguyen, Kayla Patterson, Caroline Tran, Sophie Wu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286350" y="58675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Team</a:t>
            </a:r>
            <a:endParaRPr/>
          </a:p>
        </p:txBody>
      </p:sp>
      <p:sp>
        <p:nvSpPr>
          <p:cNvPr id="73" name="Google Shape;73;p14"/>
          <p:cNvSpPr txBox="1"/>
          <p:nvPr/>
        </p:nvSpPr>
        <p:spPr>
          <a:xfrm>
            <a:off x="187350" y="3337225"/>
            <a:ext cx="21696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Casey Nguyen </a:t>
            </a:r>
            <a:endParaRPr b="1"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BSCS ‘24, MSCS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‘24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California</a:t>
            </a:r>
            <a:endParaRPr b="1" sz="1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2356950" y="3337225"/>
            <a:ext cx="21696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Kayla Patterson</a:t>
            </a:r>
            <a:endParaRPr b="1"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MSCS ‘24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New Jersey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4616550" y="3337225"/>
            <a:ext cx="21696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Caroline Tran</a:t>
            </a:r>
            <a:endParaRPr b="1"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BSCS ‘23, MSCS ‘25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Washington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6786150" y="3337225"/>
            <a:ext cx="21696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Sophie Wu</a:t>
            </a:r>
            <a:endParaRPr b="1"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BSCS  ‘24, MSCS ‘25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Minnesota</a:t>
            </a:r>
            <a:endParaRPr b="1" sz="16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 rotWithShape="1">
          <a:blip r:embed="rId3">
            <a:alphaModFix/>
          </a:blip>
          <a:srcRect b="34222" l="25080" r="11648" t="27021"/>
          <a:stretch/>
        </p:blipFill>
        <p:spPr>
          <a:xfrm>
            <a:off x="2505814" y="1586225"/>
            <a:ext cx="1857600" cy="17067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 rotWithShape="1">
          <a:blip r:embed="rId4">
            <a:alphaModFix/>
          </a:blip>
          <a:srcRect b="22820" l="8734" r="4527" t="21150"/>
          <a:stretch/>
        </p:blipFill>
        <p:spPr>
          <a:xfrm>
            <a:off x="343350" y="1663325"/>
            <a:ext cx="1857600" cy="17067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5">
            <a:alphaModFix/>
          </a:blip>
          <a:srcRect b="0" l="16416" r="13309" t="0"/>
          <a:stretch/>
        </p:blipFill>
        <p:spPr>
          <a:xfrm>
            <a:off x="6996300" y="1506125"/>
            <a:ext cx="1749300" cy="1866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6">
            <a:alphaModFix/>
          </a:blip>
          <a:srcRect b="3088" l="0" r="0" t="15425"/>
          <a:stretch/>
        </p:blipFill>
        <p:spPr>
          <a:xfrm>
            <a:off x="4780950" y="1554270"/>
            <a:ext cx="1840800" cy="1770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&amp; Domain of Interest:</a:t>
            </a:r>
            <a:endParaRPr/>
          </a:p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520350" y="1203850"/>
            <a:ext cx="8103300" cy="36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422"/>
              <a:t>Harmonious Ties: Connection Through Music</a:t>
            </a:r>
            <a:endParaRPr b="1" sz="5422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422" u="sng"/>
              <a:t>WHAT</a:t>
            </a:r>
            <a:r>
              <a:rPr lang="en" sz="5422"/>
              <a:t>: </a:t>
            </a:r>
            <a:r>
              <a:rPr lang="en" sz="5422"/>
              <a:t>Finding connections between music and people</a:t>
            </a:r>
            <a:r>
              <a:rPr lang="en" sz="5422"/>
              <a:t>  </a:t>
            </a:r>
            <a:endParaRPr sz="5422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422" u="sng"/>
              <a:t>WHY</a:t>
            </a:r>
            <a:r>
              <a:rPr lang="en" sz="5422"/>
              <a:t>: Music relates to everyone in different ways    </a:t>
            </a:r>
            <a:endParaRPr sz="5422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422" u="sng"/>
              <a:t>HOW</a:t>
            </a:r>
            <a:r>
              <a:rPr lang="en" sz="5422"/>
              <a:t>: How can we use music to help people preserve and </a:t>
            </a:r>
            <a:r>
              <a:rPr lang="en" sz="5422"/>
              <a:t>journal</a:t>
            </a:r>
            <a:r>
              <a:rPr lang="en" sz="5422"/>
              <a:t> memories &amp; events in their life?</a:t>
            </a:r>
            <a:endParaRPr sz="5033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8302" y="3564925"/>
            <a:ext cx="1824000" cy="1366200"/>
          </a:xfrm>
          <a:prstGeom prst="flowChartAlternate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286350" y="68125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Needfinding Methodology</a:t>
            </a:r>
            <a:endParaRPr sz="5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286350" y="68125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Needfinding Methodology</a:t>
            </a:r>
            <a:endParaRPr sz="5600"/>
          </a:p>
        </p:txBody>
      </p:sp>
      <p:sp>
        <p:nvSpPr>
          <p:cNvPr id="98" name="Google Shape;98;p17"/>
          <p:cNvSpPr txBox="1"/>
          <p:nvPr>
            <p:ph idx="4294967295" type="body"/>
          </p:nvPr>
        </p:nvSpPr>
        <p:spPr>
          <a:xfrm>
            <a:off x="286350" y="2643725"/>
            <a:ext cx="40212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ans Narrow"/>
              <a:buChar char="●"/>
            </a:pPr>
            <a:r>
              <a:rPr b="1" lang="en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Acquaintances (2nd-3rd degree social connections)</a:t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ans Narrow"/>
              <a:buChar char="●"/>
            </a:pPr>
            <a:r>
              <a:rPr b="1" lang="en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Cold-emailing Stanford Faculty</a:t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ans Narrow"/>
              <a:buChar char="●"/>
            </a:pPr>
            <a:r>
              <a:rPr b="1" lang="en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Posting on Palo Alto/Mountain View subreddit</a:t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99" name="Google Shape;99;p17"/>
          <p:cNvSpPr txBox="1"/>
          <p:nvPr>
            <p:ph type="title"/>
          </p:nvPr>
        </p:nvSpPr>
        <p:spPr>
          <a:xfrm>
            <a:off x="286350" y="1923025"/>
            <a:ext cx="3863700" cy="7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Search: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286350" y="68125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Needfinding Methodology</a:t>
            </a:r>
            <a:endParaRPr sz="5600"/>
          </a:p>
        </p:txBody>
      </p:sp>
      <p:sp>
        <p:nvSpPr>
          <p:cNvPr id="105" name="Google Shape;105;p18"/>
          <p:cNvSpPr txBox="1"/>
          <p:nvPr>
            <p:ph type="title"/>
          </p:nvPr>
        </p:nvSpPr>
        <p:spPr>
          <a:xfrm>
            <a:off x="4806700" y="1923025"/>
            <a:ext cx="3863700" cy="7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Process:</a:t>
            </a:r>
            <a:endParaRPr/>
          </a:p>
        </p:txBody>
      </p:sp>
      <p:sp>
        <p:nvSpPr>
          <p:cNvPr id="106" name="Google Shape;106;p18"/>
          <p:cNvSpPr txBox="1"/>
          <p:nvPr>
            <p:ph idx="4294967295" type="body"/>
          </p:nvPr>
        </p:nvSpPr>
        <p:spPr>
          <a:xfrm>
            <a:off x="4806700" y="264372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ans Narrow"/>
              <a:buChar char="●"/>
            </a:pPr>
            <a:r>
              <a:rPr b="1" lang="en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Teams of 2:</a:t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 Narrow"/>
              <a:buChar char="○"/>
            </a:pPr>
            <a:r>
              <a:rPr b="1" lang="en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1 Interviewer</a:t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 Narrow"/>
              <a:buChar char="○"/>
            </a:pPr>
            <a:r>
              <a:rPr b="1" lang="en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1 Notetaker</a:t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ans Narrow"/>
              <a:buChar char="●"/>
            </a:pPr>
            <a:r>
              <a:rPr b="1" lang="en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Audio recorded if possible + real-time transcribing on laptop</a:t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07" name="Google Shape;107;p18"/>
          <p:cNvSpPr txBox="1"/>
          <p:nvPr>
            <p:ph idx="4294967295" type="body"/>
          </p:nvPr>
        </p:nvSpPr>
        <p:spPr>
          <a:xfrm>
            <a:off x="286350" y="264372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ans Narrow"/>
              <a:buChar char="●"/>
            </a:pPr>
            <a:r>
              <a:rPr b="1" lang="en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Acquaintances (2nd-3rd degree social connections)</a:t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ans Narrow"/>
              <a:buChar char="●"/>
            </a:pPr>
            <a:r>
              <a:rPr b="1" lang="en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Cold-emailing Stanford Faculty</a:t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ans Narrow"/>
              <a:buChar char="●"/>
            </a:pPr>
            <a:r>
              <a:rPr b="1" lang="en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Posting on Palo Alto/Mountain View subreddit</a:t>
            </a:r>
            <a:endParaRPr b="1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08" name="Google Shape;108;p18"/>
          <p:cNvSpPr txBox="1"/>
          <p:nvPr>
            <p:ph type="title"/>
          </p:nvPr>
        </p:nvSpPr>
        <p:spPr>
          <a:xfrm>
            <a:off x="286350" y="1923025"/>
            <a:ext cx="3863700" cy="7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Search: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286350" y="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</a:t>
            </a:r>
            <a:endParaRPr/>
          </a:p>
        </p:txBody>
      </p:sp>
      <p:sp>
        <p:nvSpPr>
          <p:cNvPr id="114" name="Google Shape;114;p19"/>
          <p:cNvSpPr txBox="1"/>
          <p:nvPr/>
        </p:nvSpPr>
        <p:spPr>
          <a:xfrm>
            <a:off x="286350" y="3424197"/>
            <a:ext cx="2497200" cy="9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Bryant Jimenez</a:t>
            </a:r>
            <a:endParaRPr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3177358" y="3424197"/>
            <a:ext cx="2497200" cy="9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Diana Jones</a:t>
            </a:r>
            <a:endParaRPr b="1"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6279692" y="3424197"/>
            <a:ext cx="2497200" cy="9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Michael Shanks</a:t>
            </a:r>
            <a:endParaRPr b="1"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1013" y="1079200"/>
            <a:ext cx="2187000" cy="2187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095" y="1089601"/>
            <a:ext cx="2187000" cy="2187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32405" y="1089601"/>
            <a:ext cx="2187000" cy="2187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Asked</a:t>
            </a:r>
            <a:endParaRPr/>
          </a:p>
        </p:txBody>
      </p:sp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General Music Engagement</a:t>
            </a:r>
            <a:endParaRPr b="1"/>
          </a:p>
          <a:p>
            <a:pPr indent="-317500" lvl="1" marL="13716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800"/>
              <a:t>Describe the last time you incorporated music into a daily routine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Collaborative Music Experience &amp; Social Interaction</a:t>
            </a:r>
            <a:endParaRPr b="1"/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Do you ever share music or song recommendations with friends or family? How do you usually share them?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Personal Preferences &amp; Music Exploration</a:t>
            </a:r>
            <a:endParaRPr b="1"/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Lately, which genres or artists have resonated most with you? Can you pinpoint why?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Memory, Emotional Connection &amp; Personal Experiences with Music</a:t>
            </a:r>
            <a:endParaRPr b="1"/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Tell me about a song or an instrument that brings you to a special moment in your life.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194925" y="1528600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Bryant Jimenez</a:t>
            </a:r>
            <a:endParaRPr/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00" y="459575"/>
            <a:ext cx="1900200" cy="190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>
            <p:ph idx="1" type="subTitle"/>
          </p:nvPr>
        </p:nvSpPr>
        <p:spPr>
          <a:xfrm>
            <a:off x="255725" y="3078900"/>
            <a:ext cx="4045200" cy="185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PT Sans Narrow"/>
                <a:ea typeface="PT Sans Narrow"/>
                <a:cs typeface="PT Sans Narrow"/>
                <a:sym typeface="PT Sans Narrow"/>
              </a:rPr>
              <a:t>Student @ Stanford </a:t>
            </a:r>
            <a:r>
              <a:rPr b="1" lang="en" sz="18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(Extreme User)</a:t>
            </a:r>
            <a:endParaRPr b="1" sz="1800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Team: Casey (Interviewer) &amp; Sophie (Notetaker)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Location: Tresidder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Recruited: Mutual Acquaintance (Friend of a friend)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Compensated: No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Apparatus: Laptop (notes), Phone (recording)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pic>
        <p:nvPicPr>
          <p:cNvPr id="133" name="Google Shape;13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499" y="459575"/>
            <a:ext cx="1900200" cy="190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>
            <p:ph idx="2" type="body"/>
          </p:nvPr>
        </p:nvSpPr>
        <p:spPr>
          <a:xfrm>
            <a:off x="4939500" y="254250"/>
            <a:ext cx="3837000" cy="41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Char char="●"/>
            </a:pPr>
            <a:r>
              <a:rPr b="1" lang="en" sz="2400">
                <a:latin typeface="PT Sans Narrow"/>
                <a:ea typeface="PT Sans Narrow"/>
                <a:cs typeface="PT Sans Narrow"/>
                <a:sym typeface="PT Sans Narrow"/>
              </a:rPr>
              <a:t>Why did we choose him?</a:t>
            </a:r>
            <a:endParaRPr b="1" sz="24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Considers music as </a:t>
            </a: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part of his identity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Heavy listener of music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Additional experience in composing and producing music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Char char="●"/>
            </a:pPr>
            <a:r>
              <a:rPr b="1" lang="en" sz="2400">
                <a:latin typeface="PT Sans Narrow"/>
                <a:ea typeface="PT Sans Narrow"/>
                <a:cs typeface="PT Sans Narrow"/>
                <a:sym typeface="PT Sans Narrow"/>
              </a:rPr>
              <a:t>Why is he an “extreme user”?</a:t>
            </a:r>
            <a:endParaRPr b="1" sz="24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High Engagement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Music as Routine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SoundCloud Creator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Bryant Jimenez - Stanford Student </a:t>
            </a:r>
            <a:endParaRPr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1629"/>
              <a:t>Quotes</a:t>
            </a:r>
            <a:endParaRPr b="1" sz="1629"/>
          </a:p>
          <a:p>
            <a:pPr indent="-332105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“There’s this one song where [J. Cole] talks about seeing this girl for the first time in his math class and that’s pretty much how I met my girlfriend.”</a:t>
            </a:r>
            <a:endParaRPr sz="1629"/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“Whenever “Feel No Ways” by Drake comes up, the time that comes to mind is [when] I was on a bus [as an RA]...played that song, everybody enjoyed it…helped all the kids bond </a:t>
            </a:r>
            <a:r>
              <a:rPr lang="en" sz="1629"/>
              <a:t>with</a:t>
            </a:r>
            <a:r>
              <a:rPr lang="en" sz="1629"/>
              <a:t> each other.”</a:t>
            </a:r>
            <a:endParaRPr sz="1629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b="1" lang="en" sz="1629"/>
              <a:t>Surprising</a:t>
            </a:r>
            <a:r>
              <a:rPr b="1" lang="en" sz="1629"/>
              <a:t> Facts:</a:t>
            </a:r>
            <a:endParaRPr b="1" sz="1629"/>
          </a:p>
          <a:p>
            <a:pPr indent="-332105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Avoids Taylor Swift's music because of the inconvenience her concerts causes him in Denver.</a:t>
            </a:r>
            <a:endParaRPr sz="1629"/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Doesn't like commercial-sounding tracks that feel made for specific settings, like Harry Styles' "Music for a Sushi Restaurant."</a:t>
            </a:r>
            <a:endParaRPr sz="1629"/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Listens to songs with lyrics he doesn’t relate to or condone</a:t>
            </a:r>
            <a:endParaRPr sz="1629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t/>
            </a:r>
            <a:endParaRPr sz="1629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3518"/>
            <a:ext cx="9144003" cy="4576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0" y="0"/>
            <a:ext cx="4572000" cy="2571600"/>
          </a:xfrm>
          <a:prstGeom prst="rect">
            <a:avLst/>
          </a:prstGeom>
          <a:solidFill>
            <a:srgbClr val="12CDD4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sp>
        <p:nvSpPr>
          <p:cNvPr id="153" name="Google Shape;153;p24"/>
          <p:cNvSpPr txBox="1"/>
          <p:nvPr>
            <p:ph idx="1" type="body"/>
          </p:nvPr>
        </p:nvSpPr>
        <p:spPr>
          <a:xfrm>
            <a:off x="4572000" y="0"/>
            <a:ext cx="4572000" cy="2571600"/>
          </a:xfrm>
          <a:prstGeom prst="rect">
            <a:avLst/>
          </a:prstGeom>
          <a:solidFill>
            <a:srgbClr val="F9C710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4"/>
          <p:cNvSpPr txBox="1"/>
          <p:nvPr>
            <p:ph idx="1" type="body"/>
          </p:nvPr>
        </p:nvSpPr>
        <p:spPr>
          <a:xfrm>
            <a:off x="0" y="2571600"/>
            <a:ext cx="4572000" cy="2571600"/>
          </a:xfrm>
          <a:prstGeom prst="rect">
            <a:avLst/>
          </a:prstGeom>
          <a:solidFill>
            <a:srgbClr val="8FD04E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4572000" y="2571600"/>
            <a:ext cx="4572000" cy="2571600"/>
          </a:xfrm>
          <a:prstGeom prst="rect">
            <a:avLst/>
          </a:prstGeom>
          <a:solidFill>
            <a:srgbClr val="F14726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4"/>
          <p:cNvSpPr/>
          <p:nvPr/>
        </p:nvSpPr>
        <p:spPr>
          <a:xfrm>
            <a:off x="1187700" y="172500"/>
            <a:ext cx="2196600" cy="222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Open Sans"/>
                <a:ea typeface="Open Sans"/>
                <a:cs typeface="Open Sans"/>
                <a:sym typeface="Open Sans"/>
              </a:rPr>
              <a:t>Before Japan, he would maybe would listen to 3-4 Japanese songs, but once got there, friends would show introduce him to new songs, and he really enjoyed it.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" name="Google Shape;157;p24"/>
          <p:cNvSpPr/>
          <p:nvPr/>
        </p:nvSpPr>
        <p:spPr>
          <a:xfrm>
            <a:off x="5759700" y="172500"/>
            <a:ext cx="2196600" cy="222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Open Sans"/>
                <a:ea typeface="Open Sans"/>
                <a:cs typeface="Open Sans"/>
                <a:sym typeface="Open Sans"/>
              </a:rPr>
              <a:t>Discovering new music framed a part of his identity while studying abroad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p24"/>
          <p:cNvSpPr/>
          <p:nvPr/>
        </p:nvSpPr>
        <p:spPr>
          <a:xfrm>
            <a:off x="1187700" y="2744100"/>
            <a:ext cx="2196600" cy="222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Open Sans"/>
                <a:ea typeface="Open Sans"/>
                <a:cs typeface="Open Sans"/>
                <a:sym typeface="Open Sans"/>
              </a:rPr>
              <a:t>Branches out into new genres such as JPop/JRock but also Spanish/Mexican music to reconnect with his heritage.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4"/>
          <p:cNvSpPr/>
          <p:nvPr/>
        </p:nvSpPr>
        <p:spPr>
          <a:xfrm>
            <a:off x="5759700" y="2744100"/>
            <a:ext cx="2196600" cy="222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Open Sans"/>
                <a:ea typeface="Open Sans"/>
                <a:cs typeface="Open Sans"/>
                <a:sym typeface="Open Sans"/>
              </a:rPr>
              <a:t>Felt excited and embraced when Japanese DJs played American songs to welcome him.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311700" y="445025"/>
            <a:ext cx="39999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</a:t>
            </a:r>
            <a:endParaRPr/>
          </a:p>
        </p:txBody>
      </p:sp>
      <p:sp>
        <p:nvSpPr>
          <p:cNvPr id="165" name="Google Shape;165;p25"/>
          <p:cNvSpPr txBox="1"/>
          <p:nvPr>
            <p:ph type="title"/>
          </p:nvPr>
        </p:nvSpPr>
        <p:spPr>
          <a:xfrm>
            <a:off x="4832400" y="445025"/>
            <a:ext cx="39999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</a:t>
            </a:r>
            <a:endParaRPr/>
          </a:p>
        </p:txBody>
      </p:sp>
      <p:sp>
        <p:nvSpPr>
          <p:cNvPr id="166" name="Google Shape;166;p25"/>
          <p:cNvSpPr/>
          <p:nvPr/>
        </p:nvSpPr>
        <p:spPr>
          <a:xfrm>
            <a:off x="311700" y="1266175"/>
            <a:ext cx="3999900" cy="3302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In Japan, music was a cultural bridge and self-discovery tool for Bryant. 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4832400" y="1266175"/>
            <a:ext cx="3999900" cy="3302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There's a demand for avenues that empower individuals to explore and immerse themselves in diverse musical genres.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Pictures/Artifacts</a:t>
            </a:r>
            <a:endParaRPr/>
          </a:p>
        </p:txBody>
      </p:sp>
      <p:sp>
        <p:nvSpPr>
          <p:cNvPr id="173" name="Google Shape;173;p2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Tresidder</a:t>
            </a:r>
            <a:r>
              <a:rPr lang="en"/>
              <a:t> (Interview Location)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7937" y="1765775"/>
            <a:ext cx="3228125" cy="322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>
            <p:ph type="title"/>
          </p:nvPr>
        </p:nvSpPr>
        <p:spPr>
          <a:xfrm>
            <a:off x="194925" y="1528600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Diana Jones</a:t>
            </a:r>
            <a:endParaRPr/>
          </a:p>
        </p:txBody>
      </p:sp>
      <p:pic>
        <p:nvPicPr>
          <p:cNvPr id="180" name="Google Shape;18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00" y="459575"/>
            <a:ext cx="1900200" cy="190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1" name="Google Shape;181;p27"/>
          <p:cNvSpPr txBox="1"/>
          <p:nvPr>
            <p:ph idx="2" type="body"/>
          </p:nvPr>
        </p:nvSpPr>
        <p:spPr>
          <a:xfrm>
            <a:off x="4939500" y="1042375"/>
            <a:ext cx="3837000" cy="3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Char char="●"/>
            </a:pPr>
            <a:r>
              <a:rPr b="1" lang="en" sz="2400">
                <a:latin typeface="PT Sans Narrow"/>
                <a:ea typeface="PT Sans Narrow"/>
                <a:cs typeface="PT Sans Narrow"/>
                <a:sym typeface="PT Sans Narrow"/>
              </a:rPr>
              <a:t>Why did we choose them?</a:t>
            </a:r>
            <a:endParaRPr b="1" sz="24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Represents an “average user”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Works professional 9-5 job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Casual listener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■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Uses music as background noise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Considers herself “musically untalented”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82" name="Google Shape;182;p27"/>
          <p:cNvSpPr txBox="1"/>
          <p:nvPr>
            <p:ph idx="1" type="subTitle"/>
          </p:nvPr>
        </p:nvSpPr>
        <p:spPr>
          <a:xfrm>
            <a:off x="255725" y="3078900"/>
            <a:ext cx="4045200" cy="185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PT Sans Narrow"/>
                <a:ea typeface="PT Sans Narrow"/>
                <a:cs typeface="PT Sans Narrow"/>
                <a:sym typeface="PT Sans Narrow"/>
              </a:rPr>
              <a:t>Program Coordinator @ Stanford </a:t>
            </a:r>
            <a:endParaRPr b="1"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Team: Casey (Interviewer) &amp; Kayla (Notetaker)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Location: Stern Dining Hall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Recruited: Friend of a </a:t>
            </a: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friend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Compensated: No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Apparatus: Laptop (notes), Phone (recording)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Diana Jones - Program Coordinator @ Stanford </a:t>
            </a:r>
            <a:endParaRPr/>
          </a:p>
        </p:txBody>
      </p:sp>
      <p:sp>
        <p:nvSpPr>
          <p:cNvPr id="188" name="Google Shape;188;p2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Quotes</a:t>
            </a:r>
            <a:endParaRPr b="1"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“When I’m cooking, I get very nostalgic because I am using my mother’s recipes for something I know that I used to eat alongside my brothers.”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“When I was writing my college applications…I had the same song playing on repeat…It worked both as background music and encouraged me to type faster.”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Surprising Facts</a:t>
            </a:r>
            <a:endParaRPr b="1"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Initially, she wasn’t fond of country music. But after a concert in Dallas, her perspective shifted due to the environment and vibe.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While she finds Spotify a primary music source, she wishes for more social interaction on the platform without it turning into a social media app.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5" name="Google Shape;19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599" y="0"/>
            <a:ext cx="85548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/>
          <p:nvPr>
            <p:ph idx="1" type="body"/>
          </p:nvPr>
        </p:nvSpPr>
        <p:spPr>
          <a:xfrm>
            <a:off x="0" y="0"/>
            <a:ext cx="4572000" cy="2571600"/>
          </a:xfrm>
          <a:prstGeom prst="rect">
            <a:avLst/>
          </a:prstGeom>
          <a:solidFill>
            <a:srgbClr val="87BFDC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sp>
        <p:nvSpPr>
          <p:cNvPr id="201" name="Google Shape;201;p30"/>
          <p:cNvSpPr txBox="1"/>
          <p:nvPr>
            <p:ph idx="1" type="body"/>
          </p:nvPr>
        </p:nvSpPr>
        <p:spPr>
          <a:xfrm>
            <a:off x="4572000" y="0"/>
            <a:ext cx="4572000" cy="2571600"/>
          </a:xfrm>
          <a:prstGeom prst="rect">
            <a:avLst/>
          </a:prstGeom>
          <a:solidFill>
            <a:srgbClr val="FFBFBE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0"/>
          <p:cNvSpPr txBox="1"/>
          <p:nvPr>
            <p:ph idx="1" type="body"/>
          </p:nvPr>
        </p:nvSpPr>
        <p:spPr>
          <a:xfrm>
            <a:off x="0" y="2571600"/>
            <a:ext cx="4572000" cy="2571600"/>
          </a:xfrm>
          <a:prstGeom prst="rect">
            <a:avLst/>
          </a:prstGeom>
          <a:solidFill>
            <a:srgbClr val="12CDD4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0"/>
          <p:cNvSpPr txBox="1"/>
          <p:nvPr>
            <p:ph idx="1" type="body"/>
          </p:nvPr>
        </p:nvSpPr>
        <p:spPr>
          <a:xfrm>
            <a:off x="4572000" y="2571600"/>
            <a:ext cx="4572000" cy="2571600"/>
          </a:xfrm>
          <a:prstGeom prst="rect">
            <a:avLst/>
          </a:prstGeom>
          <a:solidFill>
            <a:srgbClr val="2D9BF1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0"/>
          <p:cNvSpPr/>
          <p:nvPr/>
        </p:nvSpPr>
        <p:spPr>
          <a:xfrm>
            <a:off x="1187700" y="172500"/>
            <a:ext cx="2196600" cy="222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latin typeface="Open Sans"/>
                <a:ea typeface="Open Sans"/>
                <a:cs typeface="Open Sans"/>
                <a:sym typeface="Open Sans"/>
              </a:rPr>
              <a:t>Says 30% of music she listens to is in Spanish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5759700" y="172500"/>
            <a:ext cx="2196600" cy="222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Open Sans"/>
                <a:ea typeface="Open Sans"/>
                <a:cs typeface="Open Sans"/>
                <a:sym typeface="Open Sans"/>
              </a:rPr>
              <a:t>More open-minded to different music when it incorporates what she already likes.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6" name="Google Shape;206;p30"/>
          <p:cNvSpPr/>
          <p:nvPr/>
        </p:nvSpPr>
        <p:spPr>
          <a:xfrm>
            <a:off x="1187700" y="2744100"/>
            <a:ext cx="2196600" cy="222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Open Sans"/>
                <a:ea typeface="Open Sans"/>
                <a:cs typeface="Open Sans"/>
                <a:sym typeface="Open Sans"/>
              </a:rPr>
              <a:t>Connected with coworker recently through a Spanish-speaking artist’s concert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7" name="Google Shape;207;p30"/>
          <p:cNvSpPr/>
          <p:nvPr/>
        </p:nvSpPr>
        <p:spPr>
          <a:xfrm>
            <a:off x="5759700" y="2744100"/>
            <a:ext cx="2196600" cy="222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Open Sans"/>
                <a:ea typeface="Open Sans"/>
                <a:cs typeface="Open Sans"/>
                <a:sym typeface="Open Sans"/>
              </a:rPr>
              <a:t>Feels a profound connection to her Spanish heritage, especially when listening to Spanish music or cooking traditional family recipes.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1"/>
          <p:cNvSpPr txBox="1"/>
          <p:nvPr>
            <p:ph type="title"/>
          </p:nvPr>
        </p:nvSpPr>
        <p:spPr>
          <a:xfrm>
            <a:off x="311700" y="445025"/>
            <a:ext cx="39999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</a:t>
            </a:r>
            <a:endParaRPr/>
          </a:p>
        </p:txBody>
      </p:sp>
      <p:sp>
        <p:nvSpPr>
          <p:cNvPr id="213" name="Google Shape;213;p31"/>
          <p:cNvSpPr txBox="1"/>
          <p:nvPr>
            <p:ph type="title"/>
          </p:nvPr>
        </p:nvSpPr>
        <p:spPr>
          <a:xfrm>
            <a:off x="4832400" y="445025"/>
            <a:ext cx="39999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</a:t>
            </a:r>
            <a:endParaRPr/>
          </a:p>
        </p:txBody>
      </p:sp>
      <p:sp>
        <p:nvSpPr>
          <p:cNvPr id="214" name="Google Shape;214;p31"/>
          <p:cNvSpPr/>
          <p:nvPr/>
        </p:nvSpPr>
        <p:spPr>
          <a:xfrm>
            <a:off x="311700" y="1266175"/>
            <a:ext cx="3999900" cy="3302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For Diana, Spanish music serves as a powerful connector to her heritage, evoking deep feelings of nostalgia and belonging.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5" name="Google Shape;215;p31"/>
          <p:cNvSpPr/>
          <p:nvPr/>
        </p:nvSpPr>
        <p:spPr>
          <a:xfrm>
            <a:off x="4832400" y="1266175"/>
            <a:ext cx="3999900" cy="3302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A desire to discover and connect with cultural roots through music, allowing one to journey through their heritage and memories.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Pictures/Artifacts</a:t>
            </a:r>
            <a:endParaRPr/>
          </a:p>
        </p:txBody>
      </p:sp>
      <p:sp>
        <p:nvSpPr>
          <p:cNvPr id="221" name="Google Shape;221;p3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Stern Dining Hall (Interview Location)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2" name="Google Shape;2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5775"/>
            <a:ext cx="4149202" cy="276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9955" y="1765775"/>
            <a:ext cx="3228121" cy="276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"/>
          <p:cNvSpPr txBox="1"/>
          <p:nvPr>
            <p:ph type="title"/>
          </p:nvPr>
        </p:nvSpPr>
        <p:spPr>
          <a:xfrm>
            <a:off x="194925" y="1528600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Michael Shanks</a:t>
            </a:r>
            <a:endParaRPr/>
          </a:p>
        </p:txBody>
      </p:sp>
      <p:pic>
        <p:nvPicPr>
          <p:cNvPr id="229" name="Google Shape;22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00" y="459575"/>
            <a:ext cx="1900200" cy="190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0" name="Google Shape;230;p33"/>
          <p:cNvSpPr txBox="1"/>
          <p:nvPr>
            <p:ph idx="1" type="subTitle"/>
          </p:nvPr>
        </p:nvSpPr>
        <p:spPr>
          <a:xfrm>
            <a:off x="255725" y="3078900"/>
            <a:ext cx="4213200" cy="20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PT Sans Narrow"/>
                <a:ea typeface="PT Sans Narrow"/>
                <a:cs typeface="PT Sans Narrow"/>
                <a:sym typeface="PT Sans Narrow"/>
              </a:rPr>
              <a:t>Professor of Classics @ Stanford</a:t>
            </a:r>
            <a:endParaRPr b="1"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PT Sans Narrow"/>
                <a:ea typeface="PT Sans Narrow"/>
                <a:cs typeface="PT Sans Narrow"/>
                <a:sym typeface="PT Sans Narrow"/>
              </a:rPr>
              <a:t>Resident Fellow @ Ng Humanities House</a:t>
            </a:r>
            <a:endParaRPr b="1"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Team: Sophie (Interviewer) &amp; Caroline (Notetaker)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Location: Ng House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Recruited: Resident Assistant of Ng House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Compensated: No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PT Sans Narrow"/>
                <a:ea typeface="PT Sans Narrow"/>
                <a:cs typeface="PT Sans Narrow"/>
                <a:sym typeface="PT Sans Narrow"/>
              </a:rPr>
              <a:t>Apparatus: Laptop (notes), Phone (recording)</a:t>
            </a:r>
            <a:endParaRPr sz="1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pic>
        <p:nvPicPr>
          <p:cNvPr id="231" name="Google Shape;23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499" y="459575"/>
            <a:ext cx="1900200" cy="1900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2" name="Google Shape;23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2500" y="459574"/>
            <a:ext cx="1900200" cy="190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3" name="Google Shape;233;p33"/>
          <p:cNvSpPr txBox="1"/>
          <p:nvPr>
            <p:ph idx="2" type="body"/>
          </p:nvPr>
        </p:nvSpPr>
        <p:spPr>
          <a:xfrm>
            <a:off x="4939500" y="254250"/>
            <a:ext cx="3837000" cy="41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Char char="●"/>
            </a:pPr>
            <a:r>
              <a:rPr b="1" lang="en" sz="2400">
                <a:latin typeface="PT Sans Narrow"/>
                <a:ea typeface="PT Sans Narrow"/>
                <a:cs typeface="PT Sans Narrow"/>
                <a:sym typeface="PT Sans Narrow"/>
              </a:rPr>
              <a:t>Why did we choose him?</a:t>
            </a:r>
            <a:endParaRPr b="1" sz="24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Diversity in demographics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■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Older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■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Non-American (UK)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Deeply engaged with the humanities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PT Sans Narrow"/>
              <a:buChar char="○"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Likely has a different perspective on music due to academic background</a:t>
            </a:r>
            <a:endParaRPr b="1"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Dr. Michael Shanks - Resident Fellow @ Ng</a:t>
            </a:r>
            <a:endParaRPr/>
          </a:p>
        </p:txBody>
      </p:sp>
      <p:sp>
        <p:nvSpPr>
          <p:cNvPr id="239" name="Google Shape;239;p3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Quotes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Music is “</a:t>
            </a:r>
            <a:r>
              <a:rPr lang="en"/>
              <a:t>haunting, the return of what was lost”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 Memory does not represent the past…It’s not a picture…What is a memory? It’s a key to experience. Our experience is inconceivable without memory”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Surprising Fact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His wife (professional) and both of his daughters are musicians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 is involved in theater archaeology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6" name="Google Shape;24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5750"/>
            <a:ext cx="9143999" cy="457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Pictures/Artifacts</a:t>
            </a:r>
            <a:endParaRPr/>
          </a:p>
        </p:txBody>
      </p:sp>
      <p:sp>
        <p:nvSpPr>
          <p:cNvPr id="252" name="Google Shape;252;p3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Dr. Shanks’ Sound System and Recording Equipment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3" name="Google Shape;25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7350" y="1919850"/>
            <a:ext cx="3828849" cy="2871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975" y="1919876"/>
            <a:ext cx="3828849" cy="287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7"/>
          <p:cNvSpPr txBox="1"/>
          <p:nvPr>
            <p:ph type="title"/>
          </p:nvPr>
        </p:nvSpPr>
        <p:spPr>
          <a:xfrm>
            <a:off x="311700" y="445025"/>
            <a:ext cx="39999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</a:t>
            </a:r>
            <a:endParaRPr/>
          </a:p>
        </p:txBody>
      </p:sp>
      <p:sp>
        <p:nvSpPr>
          <p:cNvPr id="260" name="Google Shape;260;p37"/>
          <p:cNvSpPr txBox="1"/>
          <p:nvPr>
            <p:ph type="title"/>
          </p:nvPr>
        </p:nvSpPr>
        <p:spPr>
          <a:xfrm>
            <a:off x="4832400" y="445025"/>
            <a:ext cx="39999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</a:t>
            </a:r>
            <a:endParaRPr/>
          </a:p>
        </p:txBody>
      </p:sp>
      <p:sp>
        <p:nvSpPr>
          <p:cNvPr id="261" name="Google Shape;261;p37"/>
          <p:cNvSpPr/>
          <p:nvPr/>
        </p:nvSpPr>
        <p:spPr>
          <a:xfrm>
            <a:off x="311700" y="1266175"/>
            <a:ext cx="3999900" cy="3302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There is a profound connection between sound, memory, and our perception of history. Music is a temporal and emotional bridge.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2" name="Google Shape;262;p37"/>
          <p:cNvSpPr/>
          <p:nvPr/>
        </p:nvSpPr>
        <p:spPr>
          <a:xfrm>
            <a:off x="4832400" y="1266175"/>
            <a:ext cx="3999900" cy="3302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pen Sans"/>
                <a:ea typeface="Open Sans"/>
                <a:cs typeface="Open Sans"/>
                <a:sym typeface="Open Sans"/>
              </a:rPr>
              <a:t>There's a need for platforms that intertwine sound, memory, and historical context, enabling a richer multisensory exploration of the past.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5500" y="2747313"/>
            <a:ext cx="2007850" cy="200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Learnings:</a:t>
            </a:r>
            <a:endParaRPr/>
          </a:p>
        </p:txBody>
      </p:sp>
      <p:sp>
        <p:nvSpPr>
          <p:cNvPr id="269" name="Google Shape;269;p38"/>
          <p:cNvSpPr txBox="1"/>
          <p:nvPr>
            <p:ph idx="1" type="body"/>
          </p:nvPr>
        </p:nvSpPr>
        <p:spPr>
          <a:xfrm>
            <a:off x="311700" y="1266325"/>
            <a:ext cx="8473200" cy="16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Lasting and renewable connection between</a:t>
            </a:r>
            <a:r>
              <a:rPr b="1" lang="en"/>
              <a:t> </a:t>
            </a:r>
            <a:r>
              <a:rPr b="1" lang="en">
                <a:solidFill>
                  <a:srgbClr val="09A783"/>
                </a:solidFill>
              </a:rPr>
              <a:t>music and cultural roots </a:t>
            </a:r>
            <a:endParaRPr b="1">
              <a:solidFill>
                <a:srgbClr val="09A78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Musical impact also relies on the </a:t>
            </a:r>
            <a:r>
              <a:rPr b="1" lang="en">
                <a:solidFill>
                  <a:srgbClr val="09A783"/>
                </a:solidFill>
              </a:rPr>
              <a:t>environment and physical medium </a:t>
            </a:r>
            <a:endParaRPr b="1">
              <a:solidFill>
                <a:srgbClr val="09A78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solidFill>
                  <a:srgbClr val="09A783"/>
                </a:solidFill>
              </a:rPr>
              <a:t>Blend of musical interests</a:t>
            </a:r>
            <a:r>
              <a:rPr lang="en"/>
              <a:t> are positively accepted from our interviewees 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70" name="Google Shape;27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8025" y="3349850"/>
            <a:ext cx="802799" cy="80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8788" y="3795487"/>
            <a:ext cx="926650" cy="92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33250" y="3783900"/>
            <a:ext cx="949775" cy="94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00500" y="2640913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65625" y="2904975"/>
            <a:ext cx="1692525" cy="169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</a:t>
            </a:r>
            <a:endParaRPr/>
          </a:p>
        </p:txBody>
      </p:sp>
      <p:sp>
        <p:nvSpPr>
          <p:cNvPr id="280" name="Google Shape;280;p39"/>
          <p:cNvSpPr txBox="1"/>
          <p:nvPr>
            <p:ph idx="1" type="body"/>
          </p:nvPr>
        </p:nvSpPr>
        <p:spPr>
          <a:xfrm>
            <a:off x="311700" y="1266325"/>
            <a:ext cx="8520600" cy="3597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Deep Dive &amp; Identify Challenges</a:t>
            </a:r>
            <a:endParaRPr b="1"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Explore </a:t>
            </a:r>
            <a:r>
              <a:rPr b="1" lang="en" sz="1600">
                <a:solidFill>
                  <a:srgbClr val="09A783"/>
                </a:solidFill>
              </a:rPr>
              <a:t>traditional and modern memory-keeping techniques</a:t>
            </a:r>
            <a:r>
              <a:rPr lang="en" sz="1600"/>
              <a:t> to pinpoint common </a:t>
            </a:r>
            <a:r>
              <a:rPr lang="en" sz="1600"/>
              <a:t>patterns</a:t>
            </a:r>
            <a:r>
              <a:rPr lang="en" sz="1600"/>
              <a:t> in memory and musical relations.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Engage with Diverse Groups</a:t>
            </a:r>
            <a:endParaRPr b="1"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Interview </a:t>
            </a:r>
            <a:r>
              <a:rPr b="1" lang="en" sz="1600">
                <a:solidFill>
                  <a:srgbClr val="09A783"/>
                </a:solidFill>
              </a:rPr>
              <a:t>varied age groups and backgrounds</a:t>
            </a:r>
            <a:r>
              <a:rPr lang="en" sz="1600"/>
              <a:t> to gather a holistic understanding blending musical styles and collaboration.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Brainstorm &amp; Prototype Solutions</a:t>
            </a:r>
            <a:endParaRPr b="1"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Develop innovative methods or </a:t>
            </a:r>
            <a:r>
              <a:rPr b="1" lang="en" sz="1600">
                <a:solidFill>
                  <a:srgbClr val="09A783"/>
                </a:solidFill>
              </a:rPr>
              <a:t>tools to address identified challenges</a:t>
            </a:r>
            <a:r>
              <a:rPr lang="en" sz="1600"/>
              <a:t>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Feedback &amp; Refinement</a:t>
            </a:r>
            <a:endParaRPr b="1"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b="1" lang="en" sz="1600">
                <a:solidFill>
                  <a:srgbClr val="09A783"/>
                </a:solidFill>
              </a:rPr>
              <a:t>Test prototypes</a:t>
            </a:r>
            <a:r>
              <a:rPr lang="en" sz="1600">
                <a:solidFill>
                  <a:srgbClr val="09A783"/>
                </a:solidFill>
              </a:rPr>
              <a:t> </a:t>
            </a:r>
            <a:r>
              <a:rPr lang="en" sz="1600"/>
              <a:t>with a target audience, collecting feedback, and making necessary refinements to ensure effectiveness and user satisfaction.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0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 You!</a:t>
            </a:r>
            <a:endParaRPr sz="6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